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6" r:id="rId4"/>
    <p:sldId id="259" r:id="rId5"/>
    <p:sldId id="277" r:id="rId6"/>
    <p:sldId id="278" r:id="rId7"/>
    <p:sldId id="258" r:id="rId8"/>
    <p:sldId id="260" r:id="rId9"/>
    <p:sldId id="261" r:id="rId10"/>
    <p:sldId id="267" r:id="rId11"/>
    <p:sldId id="266" r:id="rId12"/>
    <p:sldId id="268" r:id="rId13"/>
    <p:sldId id="270" r:id="rId14"/>
    <p:sldId id="271" r:id="rId15"/>
    <p:sldId id="273" r:id="rId16"/>
    <p:sldId id="275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1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3"/>
    <p:restoredTop sz="93167"/>
  </p:normalViewPr>
  <p:slideViewPr>
    <p:cSldViewPr snapToGrid="0" snapToObjects="1">
      <p:cViewPr>
        <p:scale>
          <a:sx n="126" d="100"/>
          <a:sy n="126" d="100"/>
        </p:scale>
        <p:origin x="4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4E85E-69BA-C449-B4B5-1AFAF56CBC94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01289-CB97-3A47-9E6C-A281A6EEE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93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 little later on I will address why this is the case and how we expect to increase the precision so dramatically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27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constructed the six panels in September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68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 because commercial copper-clad G10 sheets don’t come in the size we need</a:t>
            </a:r>
          </a:p>
          <a:p>
            <a:r>
              <a:rPr lang="en-US" dirty="0"/>
              <a:t>We soldered copper foil to connect the gap </a:t>
            </a:r>
          </a:p>
          <a:p>
            <a:endParaRPr lang="en-US" dirty="0"/>
          </a:p>
          <a:p>
            <a:r>
              <a:rPr lang="en-US" dirty="0"/>
              <a:t>Previous models and simulations reveal that the majority of the shielding comes from the eddy currents with the greatest diameter and therefore the greatest flux. </a:t>
            </a:r>
          </a:p>
          <a:p>
            <a:r>
              <a:rPr lang="en-US" dirty="0"/>
              <a:t>Thus, just the top and bottom 10 inches is </a:t>
            </a:r>
            <a:r>
              <a:rPr lang="en-US" dirty="0" err="1"/>
              <a:t>suffiecint</a:t>
            </a:r>
            <a:r>
              <a:rPr lang="en-US" dirty="0"/>
              <a:t> for 95-99% of shielding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9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Imposes a boundary condition </a:t>
            </a:r>
            <a:r>
              <a:rPr lang="en-US" dirty="0" err="1"/>
              <a:t>s.t.</a:t>
            </a:r>
            <a:r>
              <a:rPr lang="en-US" dirty="0"/>
              <a:t> that the field lines terminate perpendicular to the shield </a:t>
            </a:r>
          </a:p>
          <a:p>
            <a:r>
              <a:rPr lang="en-US" dirty="0"/>
              <a:t>	--helps improve uniformity </a:t>
            </a:r>
          </a:p>
          <a:p>
            <a:r>
              <a:rPr lang="en-US" dirty="0"/>
              <a:t>	--”sucks in” the field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0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therefore if we want to probe beyond the standard model and search for evidence of these theories, this is a very important realm of experimentation.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"parallel" indicates that the electric field is parallel to the magnetic field. </a:t>
            </a:r>
          </a:p>
          <a:p>
            <a:endParaRPr lang="en-US" dirty="0"/>
          </a:p>
          <a:p>
            <a:r>
              <a:rPr lang="en-US" dirty="0"/>
              <a:t>I am going to explain how the nEDM@SNS experiment </a:t>
            </a:r>
            <a:r>
              <a:rPr lang="en-US" dirty="0" err="1"/>
              <a:t>prpposes</a:t>
            </a:r>
            <a:r>
              <a:rPr lang="en-US" dirty="0"/>
              <a:t> to maximize these three quantities.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96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Acts as a co-magnetometer because it allows us to measure the magnetic field in the volume occupied by the neutrons.</a:t>
            </a:r>
          </a:p>
          <a:p>
            <a:endParaRPr lang="en-US" dirty="0"/>
          </a:p>
          <a:p>
            <a:r>
              <a:rPr lang="en-US" dirty="0"/>
              <a:t>3He has negligible E dependence—EDM is screened by atomic electrons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13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the scintillation light with a wavelength-shifting dye that coats the neutron-impermeable walls of the UCN storage chambers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are being built at several universities</a:t>
            </a:r>
          </a:p>
          <a:p>
            <a:r>
              <a:rPr lang="en-US" dirty="0"/>
              <a:t>Experiment will be assembled and run at Oakridge National Labs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00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goes superconducting at ~7.2K</a:t>
            </a:r>
          </a:p>
          <a:p>
            <a:r>
              <a:rPr lang="en-US" dirty="0"/>
              <a:t>The vessel is ~15-20 feet high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72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the B0 magnet is one of the magnet coils that sits inside the cryo-vessel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other coils are AC for field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manipulation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the shielding and coils are nestled in the cryo-vessel like layers of an onion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65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uniformity for two reasons:</a:t>
            </a:r>
          </a:p>
          <a:p>
            <a:r>
              <a:rPr lang="en-US" dirty="0"/>
              <a:t>	1. to maintain the polarization of the neutrons and 3He atoms</a:t>
            </a:r>
          </a:p>
          <a:p>
            <a:r>
              <a:rPr lang="en-US" dirty="0"/>
              <a:t>	2. to minimize a systematic false EDM signal that’s induced by motional magnetic field effects </a:t>
            </a:r>
          </a:p>
          <a:p>
            <a:endParaRPr lang="en-US" dirty="0"/>
          </a:p>
          <a:p>
            <a:r>
              <a:rPr lang="en-US" dirty="0"/>
              <a:t>What is G10—a fiberglass material </a:t>
            </a:r>
          </a:p>
          <a:p>
            <a:r>
              <a:rPr lang="en-US" dirty="0"/>
              <a:t>	-can control which directions thermal contraction occurs therefore when this gets cooled the components shrink in a uniform way we understand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1289-CB97-3A47-9E6C-A281A6EEE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AAF8-1933-B544-A2BB-A5138A92B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41A63-1574-144A-B599-879B966DE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DE2E2-2A52-1E40-A5B5-77D4F90F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E11C6-E401-FA4C-A104-507E05959E44}" type="datetime1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3A46E-3860-794F-B75D-1D98BC0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5F44-F9D9-F145-843D-82955AE1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49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9F89-EA03-4845-98B3-71C2D9E8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2168F-0CEC-3D4F-A841-4917621A2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0243C-6CD7-EA4E-AB3B-74CBEDED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BAC1F-BB1C-E742-9973-94536D8048BC}" type="datetime1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B8BAE-83DC-6E43-A94F-BEAAA137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C84F2-EE66-764E-9BB0-B2CC93F2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5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5A87C6-0B60-4D4B-9EBA-2F1809EF1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40902-15A4-4B40-A4F1-06CDE5CE0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E0757-9181-2543-B53D-7F7EA0CE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AC25-BEDD-284E-9254-EFF59D06C70B}" type="datetime1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24840-5990-494A-80A4-D1E09944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88323-45AB-1B4E-B553-5D640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2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83C0-B5A1-B54C-8B17-0E094D1A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2723-38A1-F54C-A7EE-E544039D1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939C9-B327-4340-A421-CA67EAEB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3643-A3BD-1748-8A3C-AB7AF0FFEC1A}" type="datetime1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B1C35-3B77-A441-9B60-091050A8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B4813-FD4E-6D43-9CB3-7B6DED36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5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0ED9-3452-D041-9C00-A63FA522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89D60-C1E9-374D-A7FD-3E1129A30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B0794-8B82-D34A-8C24-C7FF3A55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2A87-5D6B-424A-B416-5C00682F3176}" type="datetime1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D15AB-8FBA-3D40-91E8-79B225BF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E361B-8ED0-934A-B175-C2DD291E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47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B6FA-781B-3543-8862-AF507A38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B6E47-83FD-9C4C-989B-E62EEB866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1DEE9-BFCB-B64D-86F2-9DF4CC56E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D70CB-D077-544D-B2BF-05CD1824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078F8-05C1-0A49-9AE5-ED4823890C7E}" type="datetime1">
              <a:rPr lang="en-US" smtClean="0"/>
              <a:t>12/24/21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35264-B7A9-EA4B-8684-714C38D0F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40182-BEF7-3E43-9D3E-201B2143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1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D21F-8012-DD41-B9D8-1F1A2D44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0D9D8-C89D-3A42-87EB-BEFEA2EA9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13D8D-2AF8-7148-8C99-C6576F6E4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36AFE-C96D-2244-A382-6954FCD1B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3EDCD-6FA4-1A4F-9719-6380F4297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33517-398D-5C45-BC2F-477C5948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2DD3-75BC-3D43-B355-298CA66F0F47}" type="datetime1">
              <a:rPr lang="en-US" smtClean="0"/>
              <a:t>12/24/21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5027D-5D79-274F-9E87-BC36E6B8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57F767-4FE5-DE44-8BF2-C824C372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E089-0825-4E4D-9C98-6EA2D955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D3D49-5D7E-C143-908E-10DEC014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CBA7-42A1-504A-920D-A8A721966996}" type="datetime1">
              <a:rPr lang="en-US" smtClean="0"/>
              <a:t>12/24/21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C6D97-E7C9-3C42-99C0-A4F8D3981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45C11-CF56-F249-8706-828F9610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A481E-6D8E-AD49-BF1B-98387595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BF9E2-9073-2E4D-8723-2254F312E35A}" type="datetime1">
              <a:rPr lang="en-US" smtClean="0"/>
              <a:t>12/24/21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B45115-6810-5F4F-B805-5AF8B804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79800-EFE4-4A4A-8C27-0B13202A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93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57E1-C936-5941-B78C-033E10C8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61C16-7A74-2649-9EDE-DBE0811B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A5394-25E8-714D-9278-B6C94A619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193C-87B6-B74D-88EB-D648911D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FA17-7598-DB42-B892-C177E0A986C1}" type="datetime1">
              <a:rPr lang="en-US" smtClean="0"/>
              <a:t>12/24/21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DCE03-E9E2-3E47-BC8C-62DFF67D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A1431-4273-3846-82E4-AF449BC2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2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20D6-AC08-144D-AE5A-89A09858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BA6CF3-59E7-7A45-ABAD-FB5775793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438F5-0C59-E846-9012-816A0333D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50B05-0469-2546-9075-F4C367BA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7A30-9C41-CF4E-A7B4-4AFC9DC5450C}" type="datetime1">
              <a:rPr lang="en-US" smtClean="0"/>
              <a:t>12/24/21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FE2DB-E36D-A64F-ADBD-FD292EDB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8C854-B687-964E-8BE9-C2FF1C64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0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CAB3B-6242-A84C-BC3D-EC02791D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E4F68-1766-D84D-92F7-9DE37A734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7DF88-D183-D14E-A2FF-98443465D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CB0D3-473E-3F44-8927-BA03C471D29B}" type="datetime1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D34C-D070-B144-8476-BAF1C95B0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60EA1-6196-C74F-9E6C-474B341F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9BCA-193B-DA45-84D1-BC8EB5CBE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8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F09A-474A-2D4D-9FF2-922F6782A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High-precision measurement of the neutron EDM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8D56C-7515-8C4E-97DE-C87CD410C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7191"/>
            <a:ext cx="9144000" cy="16557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Construction and characterization of the main B</a:t>
            </a:r>
            <a:r>
              <a:rPr lang="en-US" baseline="-25000" dirty="0"/>
              <a:t>0</a:t>
            </a:r>
            <a:r>
              <a:rPr lang="en-US" dirty="0"/>
              <a:t> magnet for the nEDM@SNS experiment </a:t>
            </a:r>
          </a:p>
          <a:p>
            <a:endParaRPr lang="en-US" dirty="0"/>
          </a:p>
          <a:p>
            <a:r>
              <a:rPr lang="en-US" dirty="0"/>
              <a:t>Alexandra Klipfel</a:t>
            </a:r>
          </a:p>
          <a:p>
            <a:r>
              <a:rPr lang="en-US" dirty="0"/>
              <a:t>Faculty advisor: Brad </a:t>
            </a:r>
            <a:r>
              <a:rPr lang="en-US" dirty="0" err="1"/>
              <a:t>Filippone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D427C-F795-F444-BEA6-DDEAA1D5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CE575-802F-1542-9F3E-F92E89D03D5D}"/>
              </a:ext>
            </a:extLst>
          </p:cNvPr>
          <p:cNvSpPr txBox="1"/>
          <p:nvPr/>
        </p:nvSpPr>
        <p:spPr>
          <a:xfrm>
            <a:off x="0" y="0"/>
            <a:ext cx="341884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E3E6D-235F-2842-995F-F8228B03C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0"/>
            <a:ext cx="3139440" cy="65024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sz="3000" b="1" u="sng" dirty="0"/>
              <a:t>Construction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b="1" dirty="0"/>
              <a:t>Assemble G10 frame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b="1" dirty="0"/>
              <a:t>Wind copper wire coil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Lead shielding panels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Copper-coated G10 panel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Metglas shield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Superconducting lead endcaps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into </a:t>
            </a:r>
            <a:r>
              <a:rPr lang="en-US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cryovessel</a:t>
            </a:r>
            <a:endParaRPr lang="en-US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vacuum and cooling systems</a:t>
            </a:r>
          </a:p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Characterization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campaign #1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Remove magnet and make any required fixes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campaign #2</a:t>
            </a:r>
          </a:p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 and Ship to Oakridge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1BEBF-C608-D94F-93EE-7C9BE778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-193675"/>
            <a:ext cx="2926080" cy="1325563"/>
          </a:xfrm>
        </p:spPr>
        <p:txBody>
          <a:bodyPr/>
          <a:lstStyle/>
          <a:p>
            <a:r>
              <a:rPr lang="en-US" b="1" dirty="0"/>
              <a:t>Timeline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8A08F-9A71-1E44-A81F-FEB63628EF84}"/>
              </a:ext>
            </a:extLst>
          </p:cNvPr>
          <p:cNvSpPr txBox="1"/>
          <p:nvPr/>
        </p:nvSpPr>
        <p:spPr>
          <a:xfrm>
            <a:off x="3535680" y="111760"/>
            <a:ext cx="8564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B</a:t>
            </a:r>
            <a:r>
              <a:rPr lang="en-US" sz="4400" b="1" baseline="-25000" dirty="0">
                <a:latin typeface="+mj-lt"/>
              </a:rPr>
              <a:t>0</a:t>
            </a:r>
            <a:r>
              <a:rPr lang="en-US" sz="4400" b="1" dirty="0">
                <a:latin typeface="+mj-lt"/>
              </a:rPr>
              <a:t> magnet frame and coil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AD1D63A-0D05-1B43-8768-0161771837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3010" y="921882"/>
                <a:ext cx="8110220" cy="2329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u="sng" dirty="0"/>
                  <a:t>Dimensions</a:t>
                </a:r>
                <a:r>
                  <a:rPr lang="en-US" sz="2000" dirty="0"/>
                  <a:t>: cylinder 8 ft high, 6.5 ft in diameter</a:t>
                </a:r>
              </a:p>
              <a:p>
                <a:r>
                  <a:rPr lang="en-US" sz="2000" dirty="0"/>
                  <a:t>Modified saddle-shaped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sz="2000" dirty="0"/>
                  <a:t> coil </a:t>
                </a:r>
              </a:p>
              <a:p>
                <a:pPr lvl="1"/>
                <a:r>
                  <a:rPr lang="en-US" sz="1800" dirty="0"/>
                  <a:t>Currently wound with copper wire</a:t>
                </a:r>
              </a:p>
              <a:p>
                <a:pPr lvl="1"/>
                <a:r>
                  <a:rPr lang="en-US" sz="1800" dirty="0"/>
                  <a:t>Will be wound with superconducting wire (</a:t>
                </a:r>
                <a:r>
                  <a:rPr lang="en-US" sz="1800" dirty="0" err="1"/>
                  <a:t>NbTi</a:t>
                </a:r>
                <a:r>
                  <a:rPr lang="en-US" sz="1800" dirty="0"/>
                  <a:t>) on site at Oakridge </a:t>
                </a:r>
              </a:p>
              <a:p>
                <a:r>
                  <a:rPr lang="en-US" sz="2000" dirty="0"/>
                  <a:t>This assembly was finished before I joined the group </a:t>
                </a:r>
              </a:p>
              <a:p>
                <a:r>
                  <a:rPr lang="en-US" sz="2000" dirty="0"/>
                  <a:t>Highly uniform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T field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000" dirty="0"/>
                  <a:t> Larmor frequencies near 100 Hz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914400" lvl="2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AD1D63A-0D05-1B43-8768-01617718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010" y="921882"/>
                <a:ext cx="8110220" cy="2329318"/>
              </a:xfrm>
              <a:prstGeom prst="rect">
                <a:avLst/>
              </a:prstGeom>
              <a:blipFill>
                <a:blip r:embed="rId3"/>
                <a:stretch>
                  <a:fillRect l="-625" t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container, bin&#10;&#10;Description automatically generated">
            <a:extLst>
              <a:ext uri="{FF2B5EF4-FFF2-40B4-BE49-F238E27FC236}">
                <a16:creationId xmlns:a16="http://schemas.microsoft.com/office/drawing/2014/main" id="{2A2EB67C-2AD2-A04E-BBB7-3943A841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28" y="3325078"/>
            <a:ext cx="2516620" cy="3249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EEAF86-D716-1C47-9801-3515DE329769}"/>
              </a:ext>
            </a:extLst>
          </p:cNvPr>
          <p:cNvSpPr txBox="1"/>
          <p:nvPr/>
        </p:nvSpPr>
        <p:spPr>
          <a:xfrm>
            <a:off x="10104247" y="6550223"/>
            <a:ext cx="211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Ahmed et al. 2019, </a:t>
            </a:r>
            <a:r>
              <a:rPr lang="en-US" sz="1400" i="1" dirty="0"/>
              <a:t>JINST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623AD7E-58FF-C047-913A-74F294FBF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13" descr="A person working in a factory&#10;&#10;Description automatically generated with low confidence">
            <a:extLst>
              <a:ext uri="{FF2B5EF4-FFF2-40B4-BE49-F238E27FC236}">
                <a16:creationId xmlns:a16="http://schemas.microsoft.com/office/drawing/2014/main" id="{C98CD08A-1AD7-064D-93EE-5563D813E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520" y="3248538"/>
            <a:ext cx="3554590" cy="33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CE575-802F-1542-9F3E-F92E89D03D5D}"/>
              </a:ext>
            </a:extLst>
          </p:cNvPr>
          <p:cNvSpPr txBox="1"/>
          <p:nvPr/>
        </p:nvSpPr>
        <p:spPr>
          <a:xfrm>
            <a:off x="0" y="0"/>
            <a:ext cx="341884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E3E6D-235F-2842-995F-F8228B03C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0"/>
            <a:ext cx="3139440" cy="65024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sz="3000" b="1" u="sng" dirty="0"/>
              <a:t>Construction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Assemble G10 frame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 copper wire coil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b="1" dirty="0"/>
              <a:t>Lead shielding panels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Copper-coated G10 panel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Metglas shield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Superconducting lead endcaps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into </a:t>
            </a:r>
            <a:r>
              <a:rPr lang="en-US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cryovessel</a:t>
            </a:r>
            <a:endParaRPr lang="en-US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vacuum and cooling systems</a:t>
            </a:r>
          </a:p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Characterization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campaign #1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Remove magnet and make any required fixes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campaign #2</a:t>
            </a:r>
          </a:p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 and Ship to Oakridge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1BEBF-C608-D94F-93EE-7C9BE778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-193675"/>
            <a:ext cx="2926080" cy="1325563"/>
          </a:xfrm>
        </p:spPr>
        <p:txBody>
          <a:bodyPr/>
          <a:lstStyle/>
          <a:p>
            <a:r>
              <a:rPr lang="en-US" b="1" dirty="0"/>
              <a:t>Timeline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8A08F-9A71-1E44-A81F-FEB63628EF84}"/>
              </a:ext>
            </a:extLst>
          </p:cNvPr>
          <p:cNvSpPr txBox="1"/>
          <p:nvPr/>
        </p:nvSpPr>
        <p:spPr>
          <a:xfrm>
            <a:off x="3535680" y="111760"/>
            <a:ext cx="8564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Superconducting Lead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C19D-5A71-D242-B6CE-E0B642C881FE}"/>
              </a:ext>
            </a:extLst>
          </p:cNvPr>
          <p:cNvSpPr txBox="1"/>
          <p:nvPr/>
        </p:nvSpPr>
        <p:spPr>
          <a:xfrm>
            <a:off x="55880" y="1524000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7E17-E1C4-4141-A988-8D04A031B980}"/>
              </a:ext>
            </a:extLst>
          </p:cNvPr>
          <p:cNvSpPr txBox="1"/>
          <p:nvPr/>
        </p:nvSpPr>
        <p:spPr>
          <a:xfrm>
            <a:off x="55880" y="1754832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6E4A4D-2DB7-8E4F-BD52-DB6E98887013}"/>
              </a:ext>
            </a:extLst>
          </p:cNvPr>
          <p:cNvSpPr txBox="1">
            <a:spLocks/>
          </p:cNvSpPr>
          <p:nvPr/>
        </p:nvSpPr>
        <p:spPr>
          <a:xfrm>
            <a:off x="3990340" y="1253331"/>
            <a:ext cx="7655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Cylindrical shield of 0.8mm thick high-purity lead</a:t>
            </a:r>
          </a:p>
          <a:p>
            <a:pPr lvl="1"/>
            <a:r>
              <a:rPr lang="en-US" sz="1800" dirty="0"/>
              <a:t>Constructed in 6 separate panels</a:t>
            </a:r>
          </a:p>
          <a:p>
            <a:r>
              <a:rPr lang="en-US" sz="2000" dirty="0"/>
              <a:t>Wrapped around the outside of the magnet coil</a:t>
            </a:r>
          </a:p>
          <a:p>
            <a:r>
              <a:rPr lang="en-US" sz="2000" dirty="0"/>
              <a:t>Purpose: shield from external time-varying fields </a:t>
            </a:r>
          </a:p>
          <a:p>
            <a:pPr lvl="1"/>
            <a:r>
              <a:rPr lang="en-US" sz="1600" dirty="0"/>
              <a:t>Shielding is due to the Meissner Effect when the lead goes superconducting</a:t>
            </a:r>
          </a:p>
          <a:p>
            <a:pPr lvl="1"/>
            <a:r>
              <a:rPr lang="en-US" sz="1600" dirty="0"/>
              <a:t>External flux is expelled from the interior of the superconductor </a:t>
            </a:r>
          </a:p>
          <a:p>
            <a:pPr lvl="1"/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FCE81-9460-E94B-94FE-93C0A712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473" y="738452"/>
            <a:ext cx="2091267" cy="2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8AFEC788-EAC9-BF49-A4E8-68FFE4537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171824" y="3854450"/>
            <a:ext cx="3276600" cy="2457450"/>
          </a:xfrm>
          <a:prstGeom prst="rect">
            <a:avLst/>
          </a:prstGeom>
        </p:spPr>
      </p:pic>
      <p:pic>
        <p:nvPicPr>
          <p:cNvPr id="13" name="Picture 1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23B6D99A-2883-994F-B107-8145886F4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0" r="6202"/>
          <a:stretch/>
        </p:blipFill>
        <p:spPr>
          <a:xfrm rot="5400000">
            <a:off x="5920491" y="3869324"/>
            <a:ext cx="2856830" cy="2457451"/>
          </a:xfrm>
          <a:prstGeom prst="rect">
            <a:avLst/>
          </a:prstGeom>
        </p:spPr>
      </p:pic>
      <p:pic>
        <p:nvPicPr>
          <p:cNvPr id="15" name="Picture 14" descr="A picture containing indoor, floor, ceiling, room&#10;&#10;Description automatically generated">
            <a:extLst>
              <a:ext uri="{FF2B5EF4-FFF2-40B4-BE49-F238E27FC236}">
                <a16:creationId xmlns:a16="http://schemas.microsoft.com/office/drawing/2014/main" id="{6782CC4F-6988-0546-A248-4F0CC1FF65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73"/>
          <a:stretch/>
        </p:blipFill>
        <p:spPr>
          <a:xfrm>
            <a:off x="9357203" y="3251200"/>
            <a:ext cx="2457451" cy="1675867"/>
          </a:xfrm>
          <a:prstGeom prst="rect">
            <a:avLst/>
          </a:prstGeom>
        </p:spPr>
      </p:pic>
      <p:pic>
        <p:nvPicPr>
          <p:cNvPr id="17" name="Picture 16" descr="A group of people working in a factory&#10;&#10;Description automatically generated with medium confidence">
            <a:extLst>
              <a:ext uri="{FF2B5EF4-FFF2-40B4-BE49-F238E27FC236}">
                <a16:creationId xmlns:a16="http://schemas.microsoft.com/office/drawing/2014/main" id="{E0731098-DDE5-A24A-BB3D-EDBD8C5AC3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704" r="26042" b="5185"/>
          <a:stretch/>
        </p:blipFill>
        <p:spPr>
          <a:xfrm>
            <a:off x="8658964" y="4572001"/>
            <a:ext cx="2779213" cy="2286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3B4BE3-EB9E-0D4B-82AF-0E418C92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3E91CE3-C72C-DB46-BB0B-3D9288B3B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5" y="4188226"/>
            <a:ext cx="3023559" cy="2179343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422E0B97-6B9F-CC48-AF8B-C425CB668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15" y="3955313"/>
            <a:ext cx="3757358" cy="2330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CCE575-802F-1542-9F3E-F92E89D03D5D}"/>
              </a:ext>
            </a:extLst>
          </p:cNvPr>
          <p:cNvSpPr txBox="1"/>
          <p:nvPr/>
        </p:nvSpPr>
        <p:spPr>
          <a:xfrm>
            <a:off x="0" y="0"/>
            <a:ext cx="341884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E3E6D-235F-2842-995F-F8228B03C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0"/>
            <a:ext cx="3139440" cy="65024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sz="3000" b="1" u="sng" dirty="0"/>
              <a:t>Construction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Assemble G10 frame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 copper wire coil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Lead shielding panels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b="1" dirty="0"/>
              <a:t>Copper-coated G10 panel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Metglas shield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Superconducting lead endcaps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into </a:t>
            </a:r>
            <a:r>
              <a:rPr lang="en-US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cryovessel</a:t>
            </a:r>
            <a:endParaRPr lang="en-US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vacuum and cooling systems</a:t>
            </a:r>
          </a:p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Characterization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campaign #1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Remove magnet and make any required fixes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campaign #2</a:t>
            </a:r>
          </a:p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 and Ship to Oakridge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1BEBF-C608-D94F-93EE-7C9BE778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-193675"/>
            <a:ext cx="2926080" cy="1325563"/>
          </a:xfrm>
        </p:spPr>
        <p:txBody>
          <a:bodyPr/>
          <a:lstStyle/>
          <a:p>
            <a:r>
              <a:rPr lang="en-US" b="1" dirty="0"/>
              <a:t>Timeline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8A08F-9A71-1E44-A81F-FEB63628EF84}"/>
              </a:ext>
            </a:extLst>
          </p:cNvPr>
          <p:cNvSpPr txBox="1"/>
          <p:nvPr/>
        </p:nvSpPr>
        <p:spPr>
          <a:xfrm>
            <a:off x="3535680" y="111760"/>
            <a:ext cx="8564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Copper Shield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C19D-5A71-D242-B6CE-E0B642C881FE}"/>
              </a:ext>
            </a:extLst>
          </p:cNvPr>
          <p:cNvSpPr txBox="1"/>
          <p:nvPr/>
        </p:nvSpPr>
        <p:spPr>
          <a:xfrm>
            <a:off x="55880" y="1524000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7E17-E1C4-4141-A988-8D04A031B980}"/>
              </a:ext>
            </a:extLst>
          </p:cNvPr>
          <p:cNvSpPr txBox="1"/>
          <p:nvPr/>
        </p:nvSpPr>
        <p:spPr>
          <a:xfrm>
            <a:off x="55880" y="1754832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1AAE8-2F97-FA4C-B6D4-308F67929630}"/>
              </a:ext>
            </a:extLst>
          </p:cNvPr>
          <p:cNvSpPr txBox="1"/>
          <p:nvPr/>
        </p:nvSpPr>
        <p:spPr>
          <a:xfrm>
            <a:off x="55880" y="1985664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0A9EA3E-87BF-7E4A-98D8-220D9A02C4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0340" y="1253331"/>
                <a:ext cx="7655560" cy="25627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The spin-dressing coil generates an AMF which would induce eddy currents and unacceptable heating in the Metglas shield</a:t>
                </a:r>
              </a:p>
              <a:p>
                <a:pPr lvl="1"/>
                <a:r>
                  <a:rPr lang="en-US" sz="1800" dirty="0"/>
                  <a:t>Thus, copper shield goes between B</a:t>
                </a:r>
                <a:r>
                  <a:rPr lang="en-US" sz="1800" baseline="-25000" dirty="0"/>
                  <a:t>0</a:t>
                </a:r>
                <a:r>
                  <a:rPr lang="en-US" sz="1800" dirty="0"/>
                  <a:t> &amp; Metglas and spin-dressing coil </a:t>
                </a:r>
              </a:p>
              <a:p>
                <a:r>
                  <a:rPr lang="en-US" sz="2000" dirty="0"/>
                  <a:t>Shield geometry: cylindrical G10 panel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m Cu coating </a:t>
                </a:r>
              </a:p>
              <a:p>
                <a:r>
                  <a:rPr lang="en-US" sz="2000" dirty="0"/>
                  <a:t>Shielding is due to eddy currents in Cu sheet</a:t>
                </a:r>
              </a:p>
              <a:p>
                <a:pPr lvl="1"/>
                <a:r>
                  <a:rPr lang="en-US" sz="1600" dirty="0"/>
                  <a:t>Because thickness &lt;&lt; skin depth (~7 cm 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rad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2000" dirty="0"/>
                  <a:t>In progress: measuring the Cu shielding factor and the effect of soldering separate panels together to make the big panel</a:t>
                </a:r>
              </a:p>
              <a:p>
                <a:pPr lvl="1"/>
                <a:endParaRPr lang="en-US" dirty="0"/>
              </a:p>
              <a:p>
                <a:pPr marL="914400" lvl="2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0A9EA3E-87BF-7E4A-98D8-220D9A02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340" y="1253331"/>
                <a:ext cx="7655560" cy="2562765"/>
              </a:xfrm>
              <a:prstGeom prst="rect">
                <a:avLst/>
              </a:prstGeom>
              <a:blipFill>
                <a:blip r:embed="rId5"/>
                <a:stretch>
                  <a:fillRect l="-663" t="-3448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5588E1-74AA-D740-AD50-161701BC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12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F10D54-B7EC-FE43-B86E-20AF6BD8F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590" y="4013506"/>
            <a:ext cx="3156246" cy="236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8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CE575-802F-1542-9F3E-F92E89D03D5D}"/>
              </a:ext>
            </a:extLst>
          </p:cNvPr>
          <p:cNvSpPr txBox="1"/>
          <p:nvPr/>
        </p:nvSpPr>
        <p:spPr>
          <a:xfrm>
            <a:off x="0" y="0"/>
            <a:ext cx="341884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E3E6D-235F-2842-995F-F8228B03C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0"/>
            <a:ext cx="3139440" cy="65024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sz="3000" b="1" u="sng" dirty="0"/>
              <a:t>Construction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Assemble G10 frame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 copper wire coil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Lead shielding panels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Copper-coated G10 panel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b="1" dirty="0"/>
              <a:t>Metglas shield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Superconducting lead endcaps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into </a:t>
            </a:r>
            <a:r>
              <a:rPr lang="en-US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cryovessel</a:t>
            </a:r>
            <a:endParaRPr lang="en-US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vacuum and cooling systems</a:t>
            </a:r>
          </a:p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Characterization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campaign #1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Remove magnet and make any required fixes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campaign #2</a:t>
            </a:r>
          </a:p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 and Ship to Oakridge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1BEBF-C608-D94F-93EE-7C9BE778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-193675"/>
            <a:ext cx="2926080" cy="1325563"/>
          </a:xfrm>
        </p:spPr>
        <p:txBody>
          <a:bodyPr/>
          <a:lstStyle/>
          <a:p>
            <a:r>
              <a:rPr lang="en-US" b="1" dirty="0"/>
              <a:t>Timeline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8A08F-9A71-1E44-A81F-FEB63628EF84}"/>
              </a:ext>
            </a:extLst>
          </p:cNvPr>
          <p:cNvSpPr txBox="1"/>
          <p:nvPr/>
        </p:nvSpPr>
        <p:spPr>
          <a:xfrm>
            <a:off x="3535680" y="111760"/>
            <a:ext cx="8564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Metglas Shield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C19D-5A71-D242-B6CE-E0B642C881FE}"/>
              </a:ext>
            </a:extLst>
          </p:cNvPr>
          <p:cNvSpPr txBox="1"/>
          <p:nvPr/>
        </p:nvSpPr>
        <p:spPr>
          <a:xfrm>
            <a:off x="55880" y="1524000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7E17-E1C4-4141-A988-8D04A031B980}"/>
              </a:ext>
            </a:extLst>
          </p:cNvPr>
          <p:cNvSpPr txBox="1"/>
          <p:nvPr/>
        </p:nvSpPr>
        <p:spPr>
          <a:xfrm>
            <a:off x="55880" y="1754832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1AAE8-2F97-FA4C-B6D4-308F67929630}"/>
              </a:ext>
            </a:extLst>
          </p:cNvPr>
          <p:cNvSpPr txBox="1"/>
          <p:nvPr/>
        </p:nvSpPr>
        <p:spPr>
          <a:xfrm>
            <a:off x="55880" y="1985664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0A5D-7812-6D40-B3F1-FD54FD637544}"/>
              </a:ext>
            </a:extLst>
          </p:cNvPr>
          <p:cNvSpPr txBox="1"/>
          <p:nvPr/>
        </p:nvSpPr>
        <p:spPr>
          <a:xfrm>
            <a:off x="55880" y="2216496"/>
            <a:ext cx="63500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IN PROGRESS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1CB981-20C3-AE43-8961-EF86A0A3BBBD}"/>
              </a:ext>
            </a:extLst>
          </p:cNvPr>
          <p:cNvSpPr txBox="1">
            <a:spLocks/>
          </p:cNvSpPr>
          <p:nvPr/>
        </p:nvSpPr>
        <p:spPr>
          <a:xfrm>
            <a:off x="3990340" y="1253331"/>
            <a:ext cx="7655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Flux return just outside the B</a:t>
            </a:r>
            <a:r>
              <a:rPr lang="en-US" baseline="-25000" dirty="0"/>
              <a:t>0</a:t>
            </a:r>
            <a:r>
              <a:rPr lang="en-US" dirty="0"/>
              <a:t> coil</a:t>
            </a:r>
          </a:p>
          <a:p>
            <a:pPr lvl="1"/>
            <a:r>
              <a:rPr lang="en-US" dirty="0"/>
              <a:t>Made of Metglas 2826M, an amorphous material which retains its high permeability at low temperatures</a:t>
            </a:r>
          </a:p>
          <a:p>
            <a:r>
              <a:rPr lang="en-US" dirty="0"/>
              <a:t>Purpose: improve B</a:t>
            </a:r>
            <a:r>
              <a:rPr lang="en-US" baseline="-25000" dirty="0"/>
              <a:t>0</a:t>
            </a:r>
            <a:r>
              <a:rPr lang="en-US" dirty="0"/>
              <a:t> field uniformity</a:t>
            </a:r>
          </a:p>
          <a:p>
            <a:pPr lvl="1"/>
            <a:r>
              <a:rPr lang="en-US" dirty="0"/>
              <a:t>Mitigates errors in wire placement</a:t>
            </a:r>
          </a:p>
          <a:p>
            <a:pPr lvl="1"/>
            <a:r>
              <a:rPr lang="en-US" dirty="0"/>
              <a:t>Reduces field distortions due to superconducting lead shielding layer</a:t>
            </a:r>
          </a:p>
          <a:p>
            <a:pPr lvl="1"/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4A22BC-6122-1F4A-9B9D-35AFD7B1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9F3E423D-8B38-4B42-856D-387946EB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598" y="2935458"/>
            <a:ext cx="5635044" cy="3942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CCE575-802F-1542-9F3E-F92E89D03D5D}"/>
              </a:ext>
            </a:extLst>
          </p:cNvPr>
          <p:cNvSpPr txBox="1"/>
          <p:nvPr/>
        </p:nvSpPr>
        <p:spPr>
          <a:xfrm>
            <a:off x="0" y="0"/>
            <a:ext cx="341884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E3E6D-235F-2842-995F-F8228B03C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0"/>
            <a:ext cx="3139440" cy="65024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sz="3000" b="1" u="sng" dirty="0"/>
              <a:t>Construction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Assemble G10 frame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 copper wire coil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Lead shielding panels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Copper-coated G10 panel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Metglas shield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b="1" dirty="0"/>
              <a:t>Superconducting lead endcaps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into </a:t>
            </a:r>
            <a:r>
              <a:rPr lang="en-US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cryovessel</a:t>
            </a:r>
            <a:endParaRPr lang="en-US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vacuum and cooling systems</a:t>
            </a:r>
          </a:p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Characterization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campaign #1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Remove magnet and make any required fixes</a:t>
            </a:r>
          </a:p>
          <a:p>
            <a:pPr marL="914400" lvl="1" indent="-457200">
              <a:buAutoNum type="arabicPeriod" startAt="9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campaign #2</a:t>
            </a:r>
          </a:p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 and Ship to Oakridge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1BEBF-C608-D94F-93EE-7C9BE778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-193675"/>
            <a:ext cx="2926080" cy="1325563"/>
          </a:xfrm>
        </p:spPr>
        <p:txBody>
          <a:bodyPr/>
          <a:lstStyle/>
          <a:p>
            <a:r>
              <a:rPr lang="en-US" b="1" dirty="0"/>
              <a:t>Timeline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8A08F-9A71-1E44-A81F-FEB63628EF84}"/>
              </a:ext>
            </a:extLst>
          </p:cNvPr>
          <p:cNvSpPr txBox="1"/>
          <p:nvPr/>
        </p:nvSpPr>
        <p:spPr>
          <a:xfrm>
            <a:off x="3535680" y="111760"/>
            <a:ext cx="8564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Superconducting Lead Endcaps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C19D-5A71-D242-B6CE-E0B642C881FE}"/>
              </a:ext>
            </a:extLst>
          </p:cNvPr>
          <p:cNvSpPr txBox="1"/>
          <p:nvPr/>
        </p:nvSpPr>
        <p:spPr>
          <a:xfrm>
            <a:off x="55880" y="1524000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7E17-E1C4-4141-A988-8D04A031B980}"/>
              </a:ext>
            </a:extLst>
          </p:cNvPr>
          <p:cNvSpPr txBox="1"/>
          <p:nvPr/>
        </p:nvSpPr>
        <p:spPr>
          <a:xfrm>
            <a:off x="55880" y="1754832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1AAE8-2F97-FA4C-B6D4-308F67929630}"/>
              </a:ext>
            </a:extLst>
          </p:cNvPr>
          <p:cNvSpPr txBox="1"/>
          <p:nvPr/>
        </p:nvSpPr>
        <p:spPr>
          <a:xfrm>
            <a:off x="55880" y="1985664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0A5D-7812-6D40-B3F1-FD54FD637544}"/>
              </a:ext>
            </a:extLst>
          </p:cNvPr>
          <p:cNvSpPr txBox="1"/>
          <p:nvPr/>
        </p:nvSpPr>
        <p:spPr>
          <a:xfrm>
            <a:off x="55880" y="2216496"/>
            <a:ext cx="635000" cy="4114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IN PROGRESS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A1750-33EE-7240-9683-7826A8D2F482}"/>
              </a:ext>
            </a:extLst>
          </p:cNvPr>
          <p:cNvSpPr txBox="1"/>
          <p:nvPr/>
        </p:nvSpPr>
        <p:spPr>
          <a:xfrm>
            <a:off x="55880" y="2627976"/>
            <a:ext cx="635000" cy="207749"/>
          </a:xfrm>
          <a:prstGeom prst="rect">
            <a:avLst/>
          </a:prstGeom>
          <a:solidFill>
            <a:srgbClr val="C91A32">
              <a:alpha val="2296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JANUARY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52FE22-9F22-FC4D-A819-9992307DDFC0}"/>
              </a:ext>
            </a:extLst>
          </p:cNvPr>
          <p:cNvSpPr txBox="1">
            <a:spLocks/>
          </p:cNvSpPr>
          <p:nvPr/>
        </p:nvSpPr>
        <p:spPr>
          <a:xfrm>
            <a:off x="3990340" y="1253331"/>
            <a:ext cx="7655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lead shield is essentially a closed cylinder, capped on both ends</a:t>
            </a:r>
          </a:p>
          <a:p>
            <a:r>
              <a:rPr lang="en-US" sz="2000" dirty="0"/>
              <a:t>Purpose: Ensure uniformity of B</a:t>
            </a:r>
            <a:r>
              <a:rPr lang="en-US" sz="2000" baseline="-25000" dirty="0"/>
              <a:t>0</a:t>
            </a:r>
            <a:r>
              <a:rPr lang="en-US" sz="2000" dirty="0"/>
              <a:t> field</a:t>
            </a:r>
          </a:p>
          <a:p>
            <a:pPr lvl="1"/>
            <a:r>
              <a:rPr lang="en-US" sz="1800" dirty="0"/>
              <a:t>Field lines will run parallel to the superconductor</a:t>
            </a:r>
          </a:p>
          <a:p>
            <a:pPr lvl="1"/>
            <a:r>
              <a:rPr lang="en-US" sz="1800" dirty="0"/>
              <a:t>Essentially removes fringe fields so the coil behaves as if it’s infinite </a:t>
            </a:r>
          </a:p>
          <a:p>
            <a:r>
              <a:rPr lang="en-US" sz="2000" dirty="0"/>
              <a:t>Still designing and constructing some components—installation by February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1D2403-3FAB-D84F-BF06-2DC34067A7C8}"/>
              </a:ext>
            </a:extLst>
          </p:cNvPr>
          <p:cNvSpPr/>
          <p:nvPr/>
        </p:nvSpPr>
        <p:spPr>
          <a:xfrm>
            <a:off x="6956596" y="4918374"/>
            <a:ext cx="1532586" cy="489397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25ABC0-80A7-8944-8C9F-58ECBB24B188}"/>
              </a:ext>
            </a:extLst>
          </p:cNvPr>
          <p:cNvCxnSpPr>
            <a:stCxn id="14" idx="2"/>
          </p:cNvCxnSpPr>
          <p:nvPr/>
        </p:nvCxnSpPr>
        <p:spPr>
          <a:xfrm flipH="1">
            <a:off x="6145226" y="5163073"/>
            <a:ext cx="811370" cy="115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1B7918-3ABA-994A-96C5-0544ED91FB8C}"/>
              </a:ext>
            </a:extLst>
          </p:cNvPr>
          <p:cNvSpPr txBox="1"/>
          <p:nvPr/>
        </p:nvSpPr>
        <p:spPr>
          <a:xfrm>
            <a:off x="4752024" y="5158710"/>
            <a:ext cx="13932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TOP ENDCAP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E702F02-729C-0F48-A15E-91CEE9C4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9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CE575-802F-1542-9F3E-F92E89D03D5D}"/>
              </a:ext>
            </a:extLst>
          </p:cNvPr>
          <p:cNvSpPr txBox="1"/>
          <p:nvPr/>
        </p:nvSpPr>
        <p:spPr>
          <a:xfrm>
            <a:off x="0" y="0"/>
            <a:ext cx="341884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E3E6D-235F-2842-995F-F8228B03C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0"/>
            <a:ext cx="3139440" cy="65024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Construction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Assemble G10 frame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 copper wire coil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Lead shielding panels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Copper-coated G10 panel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Metglas shield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Superconducting lead endcaps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into cryo-vessel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vacuum and cooling systems</a:t>
            </a:r>
          </a:p>
          <a:p>
            <a:r>
              <a:rPr lang="en-US" sz="3000" b="1" u="sng" dirty="0"/>
              <a:t>Characterization</a:t>
            </a:r>
          </a:p>
          <a:p>
            <a:pPr marL="914400" lvl="1" indent="-457200">
              <a:buAutoNum type="arabicPeriod" startAt="9"/>
            </a:pPr>
            <a:r>
              <a:rPr lang="en-US" sz="2200" b="1" dirty="0"/>
              <a:t>Measurement campaign #1</a:t>
            </a:r>
          </a:p>
          <a:p>
            <a:pPr marL="914400" lvl="1" indent="-457200">
              <a:buAutoNum type="arabicPeriod" startAt="9"/>
            </a:pPr>
            <a:r>
              <a:rPr lang="en-US" sz="2200" b="1" dirty="0"/>
              <a:t>Remove magnet and make any required fixes</a:t>
            </a:r>
          </a:p>
          <a:p>
            <a:pPr marL="914400" lvl="1" indent="-457200">
              <a:buAutoNum type="arabicPeriod" startAt="9"/>
            </a:pPr>
            <a:r>
              <a:rPr lang="en-US" sz="2200" b="1" dirty="0"/>
              <a:t>Measurement campaign #2</a:t>
            </a:r>
          </a:p>
          <a:p>
            <a:r>
              <a:rPr lang="en-US" sz="3000" b="1" dirty="0"/>
              <a:t>Pack and Ship to Oakridge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1BEBF-C608-D94F-93EE-7C9BE778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-193675"/>
            <a:ext cx="2926080" cy="1325563"/>
          </a:xfrm>
        </p:spPr>
        <p:txBody>
          <a:bodyPr/>
          <a:lstStyle/>
          <a:p>
            <a:r>
              <a:rPr lang="en-US" b="1" dirty="0"/>
              <a:t>Timeline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8A08F-9A71-1E44-A81F-FEB63628EF84}"/>
              </a:ext>
            </a:extLst>
          </p:cNvPr>
          <p:cNvSpPr txBox="1"/>
          <p:nvPr/>
        </p:nvSpPr>
        <p:spPr>
          <a:xfrm>
            <a:off x="3524250" y="136525"/>
            <a:ext cx="8564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C19D-5A71-D242-B6CE-E0B642C881FE}"/>
              </a:ext>
            </a:extLst>
          </p:cNvPr>
          <p:cNvSpPr txBox="1"/>
          <p:nvPr/>
        </p:nvSpPr>
        <p:spPr>
          <a:xfrm>
            <a:off x="55880" y="1524000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7E17-E1C4-4141-A988-8D04A031B980}"/>
              </a:ext>
            </a:extLst>
          </p:cNvPr>
          <p:cNvSpPr txBox="1"/>
          <p:nvPr/>
        </p:nvSpPr>
        <p:spPr>
          <a:xfrm>
            <a:off x="55880" y="1754832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1AAE8-2F97-FA4C-B6D4-308F67929630}"/>
              </a:ext>
            </a:extLst>
          </p:cNvPr>
          <p:cNvSpPr txBox="1"/>
          <p:nvPr/>
        </p:nvSpPr>
        <p:spPr>
          <a:xfrm>
            <a:off x="55880" y="1985664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0A5D-7812-6D40-B3F1-FD54FD637544}"/>
              </a:ext>
            </a:extLst>
          </p:cNvPr>
          <p:cNvSpPr txBox="1"/>
          <p:nvPr/>
        </p:nvSpPr>
        <p:spPr>
          <a:xfrm>
            <a:off x="55880" y="2216495"/>
            <a:ext cx="635000" cy="4114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dirty="0"/>
              <a:t>IN PROGRESS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A1750-33EE-7240-9683-7826A8D2F482}"/>
              </a:ext>
            </a:extLst>
          </p:cNvPr>
          <p:cNvSpPr txBox="1"/>
          <p:nvPr/>
        </p:nvSpPr>
        <p:spPr>
          <a:xfrm>
            <a:off x="55880" y="2633472"/>
            <a:ext cx="635000" cy="228600"/>
          </a:xfrm>
          <a:prstGeom prst="rect">
            <a:avLst/>
          </a:prstGeom>
          <a:solidFill>
            <a:srgbClr val="C91A32">
              <a:alpha val="2296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JANUARY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6D7C8-F1BB-D245-8EEF-94A77788DD3A}"/>
              </a:ext>
            </a:extLst>
          </p:cNvPr>
          <p:cNvSpPr txBox="1"/>
          <p:nvPr/>
        </p:nvSpPr>
        <p:spPr>
          <a:xfrm>
            <a:off x="55880" y="2862072"/>
            <a:ext cx="635000" cy="411480"/>
          </a:xfrm>
          <a:prstGeom prst="rect">
            <a:avLst/>
          </a:prstGeom>
          <a:solidFill>
            <a:srgbClr val="C91A32">
              <a:alpha val="22969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dirty="0"/>
              <a:t>FEBRUARY?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3EF04-860B-E14D-A1CD-0F20838BD70A}"/>
              </a:ext>
            </a:extLst>
          </p:cNvPr>
          <p:cNvSpPr txBox="1"/>
          <p:nvPr/>
        </p:nvSpPr>
        <p:spPr>
          <a:xfrm>
            <a:off x="55880" y="3273552"/>
            <a:ext cx="635000" cy="411480"/>
          </a:xfrm>
          <a:prstGeom prst="rect">
            <a:avLst/>
          </a:prstGeom>
          <a:solidFill>
            <a:srgbClr val="C91A32">
              <a:alpha val="22969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50" dirty="0"/>
              <a:t>JANUARY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6D89D5-FA9E-C14E-88C9-91C43B01A00C}"/>
              </a:ext>
            </a:extLst>
          </p:cNvPr>
          <p:cNvSpPr txBox="1">
            <a:spLocks/>
          </p:cNvSpPr>
          <p:nvPr/>
        </p:nvSpPr>
        <p:spPr>
          <a:xfrm>
            <a:off x="3731126" y="934242"/>
            <a:ext cx="5460667" cy="560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Measure the three field components at many points in the interior</a:t>
            </a:r>
          </a:p>
          <a:p>
            <a:pPr lvl="1"/>
            <a:r>
              <a:rPr lang="en-US" sz="1600" dirty="0"/>
              <a:t>Then reconstruct the internal field with Maxwell-guided fits</a:t>
            </a:r>
          </a:p>
          <a:p>
            <a:pPr lvl="1"/>
            <a:r>
              <a:rPr lang="en-US" sz="1600" dirty="0"/>
              <a:t>Use a robotic probe-arm with </a:t>
            </a:r>
            <a:r>
              <a:rPr lang="en-US" sz="1600" dirty="0" err="1"/>
              <a:t>x,y,z</a:t>
            </a:r>
            <a:r>
              <a:rPr lang="en-US" sz="1600" dirty="0"/>
              <a:t> direction magnetometers</a:t>
            </a:r>
          </a:p>
          <a:p>
            <a:pPr lvl="2"/>
            <a:r>
              <a:rPr lang="en-US" sz="1400" dirty="0"/>
              <a:t>Can insert the probe into the “warm bore” which provides access from the outside </a:t>
            </a:r>
          </a:p>
          <a:p>
            <a:pPr lvl="1"/>
            <a:r>
              <a:rPr lang="en-US" sz="1600" dirty="0"/>
              <a:t>Will have to characterize and correct for background fields</a:t>
            </a:r>
          </a:p>
          <a:p>
            <a:r>
              <a:rPr lang="en-US" sz="1800" dirty="0"/>
              <a:t>Perform 1-2 rounds of measurements with full cooldown</a:t>
            </a:r>
          </a:p>
          <a:p>
            <a:r>
              <a:rPr lang="en-US" sz="1800" dirty="0"/>
              <a:t>Goal is to ship to Oakridge in March-May 2022</a:t>
            </a:r>
          </a:p>
          <a:p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A13BA4C-1A78-384F-AE80-3DEC8565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15</a:t>
            </a:fld>
            <a:endParaRPr lang="en-US"/>
          </a:p>
        </p:txBody>
      </p:sp>
      <p:pic>
        <p:nvPicPr>
          <p:cNvPr id="16" name="Picture 15" descr="A picture containing indoor, equipment&#10;&#10;Description automatically generated">
            <a:extLst>
              <a:ext uri="{FF2B5EF4-FFF2-40B4-BE49-F238E27FC236}">
                <a16:creationId xmlns:a16="http://schemas.microsoft.com/office/drawing/2014/main" id="{57E14F8C-BD57-6D4B-8B74-A22E57C50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83"/>
          <a:stretch/>
        </p:blipFill>
        <p:spPr>
          <a:xfrm>
            <a:off x="8986521" y="905966"/>
            <a:ext cx="2934650" cy="504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903C4F-DCD8-CE45-8E34-545FDBE5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978" y="4448354"/>
            <a:ext cx="1704841" cy="2273121"/>
          </a:xfrm>
          <a:prstGeom prst="rect">
            <a:avLst/>
          </a:prstGeom>
        </p:spPr>
      </p:pic>
      <p:pic>
        <p:nvPicPr>
          <p:cNvPr id="20" name="Picture 19" descr="A picture containing text, indoor, equipment, cluttered&#10;&#10;Description automatically generated">
            <a:extLst>
              <a:ext uri="{FF2B5EF4-FFF2-40B4-BE49-F238E27FC236}">
                <a16:creationId xmlns:a16="http://schemas.microsoft.com/office/drawing/2014/main" id="{177BADE1-ADFF-B443-A171-3E5DA91329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2" r="7182"/>
          <a:stretch/>
        </p:blipFill>
        <p:spPr>
          <a:xfrm rot="5400000">
            <a:off x="6337609" y="4491303"/>
            <a:ext cx="2273121" cy="218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8189B677-B914-D441-97EF-7F3FA841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691" y="3429000"/>
            <a:ext cx="4883041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CCE575-802F-1542-9F3E-F92E89D03D5D}"/>
              </a:ext>
            </a:extLst>
          </p:cNvPr>
          <p:cNvSpPr txBox="1"/>
          <p:nvPr/>
        </p:nvSpPr>
        <p:spPr>
          <a:xfrm>
            <a:off x="0" y="0"/>
            <a:ext cx="341884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E3E6D-235F-2842-995F-F8228B03C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0"/>
            <a:ext cx="3139440" cy="65024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sz="3000" dirty="0"/>
              <a:t>Construction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/>
              <a:t>Assemble G10 frame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/>
              <a:t>Wind copper wire coil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/>
              <a:t>Lead shielding panels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/>
              <a:t>Copper-coated G10 panel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/>
              <a:t>Metglas shield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/>
              <a:t>Superconducting lead endcaps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/>
              <a:t>Insert into </a:t>
            </a:r>
            <a:r>
              <a:rPr lang="en-US" sz="2300" dirty="0" err="1"/>
              <a:t>cryovessel</a:t>
            </a:r>
            <a:endParaRPr lang="en-US" sz="2300" dirty="0"/>
          </a:p>
          <a:p>
            <a:pPr marL="914400" lvl="1" indent="-457200">
              <a:buFont typeface="+mj-lt"/>
              <a:buAutoNum type="arabicPeriod"/>
            </a:pPr>
            <a:r>
              <a:rPr lang="en-US" sz="2300" dirty="0"/>
              <a:t>Test vacuum and cooling systems</a:t>
            </a:r>
          </a:p>
          <a:p>
            <a:r>
              <a:rPr lang="en-US" sz="3000" dirty="0"/>
              <a:t>Characterization</a:t>
            </a:r>
          </a:p>
          <a:p>
            <a:pPr marL="914400" lvl="1" indent="-457200">
              <a:buAutoNum type="arabicPeriod" startAt="9"/>
            </a:pPr>
            <a:r>
              <a:rPr lang="en-US" sz="2300" dirty="0"/>
              <a:t>Measurement campaign #1</a:t>
            </a:r>
          </a:p>
          <a:p>
            <a:pPr marL="914400" lvl="1" indent="-457200">
              <a:buAutoNum type="arabicPeriod" startAt="9"/>
            </a:pPr>
            <a:r>
              <a:rPr lang="en-US" sz="2300" dirty="0"/>
              <a:t>Remove magnet and make any required fixes</a:t>
            </a:r>
          </a:p>
          <a:p>
            <a:pPr marL="914400" lvl="1" indent="-457200">
              <a:buAutoNum type="arabicPeriod" startAt="9"/>
            </a:pPr>
            <a:r>
              <a:rPr lang="en-US" sz="2300" dirty="0"/>
              <a:t>Measurement campaign #2</a:t>
            </a:r>
          </a:p>
          <a:p>
            <a:r>
              <a:rPr lang="en-US" sz="3000" dirty="0"/>
              <a:t>Pack and Ship to Oakridge—</a:t>
            </a:r>
            <a:r>
              <a:rPr lang="en-US" sz="2900" dirty="0"/>
              <a:t>March - May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1BEBF-C608-D94F-93EE-7C9BE778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-193675"/>
            <a:ext cx="2926080" cy="1325563"/>
          </a:xfrm>
        </p:spPr>
        <p:txBody>
          <a:bodyPr/>
          <a:lstStyle/>
          <a:p>
            <a:r>
              <a:rPr lang="en-US" b="1" dirty="0"/>
              <a:t>Timeline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8A08F-9A71-1E44-A81F-FEB63628EF84}"/>
              </a:ext>
            </a:extLst>
          </p:cNvPr>
          <p:cNvSpPr txBox="1"/>
          <p:nvPr/>
        </p:nvSpPr>
        <p:spPr>
          <a:xfrm>
            <a:off x="3535680" y="111760"/>
            <a:ext cx="8564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C19D-5A71-D242-B6CE-E0B642C881FE}"/>
              </a:ext>
            </a:extLst>
          </p:cNvPr>
          <p:cNvSpPr txBox="1"/>
          <p:nvPr/>
        </p:nvSpPr>
        <p:spPr>
          <a:xfrm>
            <a:off x="55880" y="1524000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A7E17-E1C4-4141-A988-8D04A031B980}"/>
              </a:ext>
            </a:extLst>
          </p:cNvPr>
          <p:cNvSpPr txBox="1"/>
          <p:nvPr/>
        </p:nvSpPr>
        <p:spPr>
          <a:xfrm>
            <a:off x="55880" y="1754832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1AAE8-2F97-FA4C-B6D4-308F67929630}"/>
              </a:ext>
            </a:extLst>
          </p:cNvPr>
          <p:cNvSpPr txBox="1"/>
          <p:nvPr/>
        </p:nvSpPr>
        <p:spPr>
          <a:xfrm>
            <a:off x="55880" y="1985664"/>
            <a:ext cx="635000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DONE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0A5D-7812-6D40-B3F1-FD54FD637544}"/>
              </a:ext>
            </a:extLst>
          </p:cNvPr>
          <p:cNvSpPr txBox="1"/>
          <p:nvPr/>
        </p:nvSpPr>
        <p:spPr>
          <a:xfrm>
            <a:off x="55880" y="2216495"/>
            <a:ext cx="635000" cy="4114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dirty="0"/>
              <a:t>IN PROGRESS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495BB-987A-E14B-B119-E6B494845E19}"/>
              </a:ext>
            </a:extLst>
          </p:cNvPr>
          <p:cNvSpPr txBox="1"/>
          <p:nvPr/>
        </p:nvSpPr>
        <p:spPr>
          <a:xfrm>
            <a:off x="55880" y="4240449"/>
            <a:ext cx="635000" cy="411480"/>
          </a:xfrm>
          <a:prstGeom prst="rect">
            <a:avLst/>
          </a:prstGeom>
          <a:solidFill>
            <a:srgbClr val="C91A32">
              <a:alpha val="22969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900" dirty="0"/>
              <a:t>JANUARY</a:t>
            </a:r>
            <a:endParaRPr lang="en-US" sz="75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AB9F912-6CB0-134F-93E7-F05D6A8546CA}"/>
              </a:ext>
            </a:extLst>
          </p:cNvPr>
          <p:cNvSpPr txBox="1">
            <a:spLocks/>
          </p:cNvSpPr>
          <p:nvPr/>
        </p:nvSpPr>
        <p:spPr>
          <a:xfrm>
            <a:off x="3990340" y="1253331"/>
            <a:ext cx="7655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A26C18-741A-6A4C-A9F6-8179ECA4D5E5}"/>
              </a:ext>
            </a:extLst>
          </p:cNvPr>
          <p:cNvSpPr txBox="1"/>
          <p:nvPr/>
        </p:nvSpPr>
        <p:spPr>
          <a:xfrm>
            <a:off x="55880" y="4651929"/>
            <a:ext cx="635000" cy="411480"/>
          </a:xfrm>
          <a:prstGeom prst="rect">
            <a:avLst/>
          </a:prstGeom>
          <a:solidFill>
            <a:srgbClr val="C91A32">
              <a:alpha val="22969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dirty="0"/>
              <a:t>FEBRUARY</a:t>
            </a:r>
            <a:endParaRPr 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715DD4-184F-D547-A2D6-84E56E10B452}"/>
              </a:ext>
            </a:extLst>
          </p:cNvPr>
          <p:cNvSpPr txBox="1"/>
          <p:nvPr/>
        </p:nvSpPr>
        <p:spPr>
          <a:xfrm>
            <a:off x="55880" y="5063409"/>
            <a:ext cx="635000" cy="411480"/>
          </a:xfrm>
          <a:prstGeom prst="rect">
            <a:avLst/>
          </a:prstGeom>
          <a:solidFill>
            <a:srgbClr val="C91A32">
              <a:alpha val="22969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900" dirty="0"/>
              <a:t>MARCH</a:t>
            </a:r>
            <a:endParaRPr lang="en-US" sz="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D81E03-0854-DF4A-A02D-D3399E8E39FD}"/>
              </a:ext>
            </a:extLst>
          </p:cNvPr>
          <p:cNvSpPr txBox="1"/>
          <p:nvPr/>
        </p:nvSpPr>
        <p:spPr>
          <a:xfrm>
            <a:off x="55880" y="2634163"/>
            <a:ext cx="635000" cy="228600"/>
          </a:xfrm>
          <a:prstGeom prst="rect">
            <a:avLst/>
          </a:prstGeom>
          <a:solidFill>
            <a:srgbClr val="C91A32">
              <a:alpha val="2296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JANUARY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D180913-D8B6-E346-817A-B0FB1E8C5C1B}"/>
              </a:ext>
            </a:extLst>
          </p:cNvPr>
          <p:cNvSpPr txBox="1">
            <a:spLocks/>
          </p:cNvSpPr>
          <p:nvPr/>
        </p:nvSpPr>
        <p:spPr>
          <a:xfrm>
            <a:off x="3990340" y="897730"/>
            <a:ext cx="7655560" cy="278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Driving goal of nEDM@SNS is to measure the neutron’s electric dipole moment with unprecedented precision</a:t>
            </a:r>
          </a:p>
          <a:p>
            <a:pPr lvl="1"/>
            <a:r>
              <a:rPr lang="en-US" sz="1800" dirty="0"/>
              <a:t>Searching for evidence of CP violating BSM physics</a:t>
            </a:r>
          </a:p>
          <a:p>
            <a:r>
              <a:rPr lang="en-US" sz="2000" dirty="0"/>
              <a:t>Caltech is developing the cryogenic system and B</a:t>
            </a:r>
            <a:r>
              <a:rPr lang="en-US" sz="2000" baseline="-25000" dirty="0"/>
              <a:t>0</a:t>
            </a:r>
            <a:r>
              <a:rPr lang="en-US" sz="2000" dirty="0"/>
              <a:t> magnet</a:t>
            </a:r>
          </a:p>
          <a:p>
            <a:pPr lvl="1"/>
            <a:r>
              <a:rPr lang="en-US" sz="1800" dirty="0"/>
              <a:t>Uniformity of the B</a:t>
            </a:r>
            <a:r>
              <a:rPr lang="en-US" sz="1800" baseline="-25000" dirty="0"/>
              <a:t>0</a:t>
            </a:r>
            <a:r>
              <a:rPr lang="en-US" sz="1800" dirty="0"/>
              <a:t> magnet is very important </a:t>
            </a:r>
          </a:p>
          <a:p>
            <a:pPr lvl="2"/>
            <a:r>
              <a:rPr lang="en-US" sz="1600" dirty="0"/>
              <a:t>Goal: &lt; 5 ppm/cm</a:t>
            </a:r>
          </a:p>
          <a:p>
            <a:pPr lvl="2"/>
            <a:r>
              <a:rPr lang="en-US" sz="1600" dirty="0"/>
              <a:t>Accomplish this various layers of shielding </a:t>
            </a:r>
          </a:p>
          <a:p>
            <a:pPr lvl="1"/>
            <a:r>
              <a:rPr lang="en-US" sz="1800" dirty="0"/>
              <a:t>I will work on constructing the magnet and shielding and characterizing its field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7CBB2E6-B5C3-F84E-A291-D80E1EEE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16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7944B3-FC00-1F49-9141-AEEACEB4AB6A}"/>
              </a:ext>
            </a:extLst>
          </p:cNvPr>
          <p:cNvSpPr txBox="1"/>
          <p:nvPr/>
        </p:nvSpPr>
        <p:spPr>
          <a:xfrm>
            <a:off x="55880" y="2862072"/>
            <a:ext cx="635000" cy="411480"/>
          </a:xfrm>
          <a:prstGeom prst="rect">
            <a:avLst/>
          </a:prstGeom>
          <a:solidFill>
            <a:srgbClr val="C91A32">
              <a:alpha val="22969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dirty="0"/>
              <a:t>FEBRUARY?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9878D1-79A8-E643-A893-4CD9A936EF33}"/>
              </a:ext>
            </a:extLst>
          </p:cNvPr>
          <p:cNvSpPr txBox="1"/>
          <p:nvPr/>
        </p:nvSpPr>
        <p:spPr>
          <a:xfrm>
            <a:off x="55880" y="3273552"/>
            <a:ext cx="635000" cy="411480"/>
          </a:xfrm>
          <a:prstGeom prst="rect">
            <a:avLst/>
          </a:prstGeom>
          <a:solidFill>
            <a:srgbClr val="C91A32">
              <a:alpha val="22969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50" dirty="0"/>
              <a:t>JANUARY</a:t>
            </a:r>
          </a:p>
        </p:txBody>
      </p:sp>
    </p:spTree>
    <p:extLst>
      <p:ext uri="{BB962C8B-B14F-4D97-AF65-F5344CB8AC3E}">
        <p14:creationId xmlns:p14="http://schemas.microsoft.com/office/powerpoint/2010/main" val="1328100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61755-2BD2-D142-A875-63A3054E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 descr="A picture containing text, kitchenware, pot, kitchen appliance&#10;&#10;Description automatically generated">
            <a:extLst>
              <a:ext uri="{FF2B5EF4-FFF2-40B4-BE49-F238E27FC236}">
                <a16:creationId xmlns:a16="http://schemas.microsoft.com/office/drawing/2014/main" id="{7999F9EB-BBE2-8547-8262-904F9C04D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" t="6342"/>
          <a:stretch/>
        </p:blipFill>
        <p:spPr>
          <a:xfrm>
            <a:off x="625643" y="621390"/>
            <a:ext cx="10065489" cy="50936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DD0310-E028-2441-8C76-BA8260EF768E}"/>
              </a:ext>
            </a:extLst>
          </p:cNvPr>
          <p:cNvSpPr txBox="1"/>
          <p:nvPr/>
        </p:nvSpPr>
        <p:spPr>
          <a:xfrm>
            <a:off x="6412831" y="5389344"/>
            <a:ext cx="2743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Ahmed et al. 2019, </a:t>
            </a:r>
            <a:r>
              <a:rPr lang="en-US" sz="1400" i="1" dirty="0"/>
              <a:t>JINST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8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FA248-EBDB-0249-ABF6-57253A37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picture containing container, bin&#10;&#10;Description automatically generated">
            <a:extLst>
              <a:ext uri="{FF2B5EF4-FFF2-40B4-BE49-F238E27FC236}">
                <a16:creationId xmlns:a16="http://schemas.microsoft.com/office/drawing/2014/main" id="{B9C40D3C-D0E0-3C48-AAEE-2CD12A3C9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55" y="1137920"/>
            <a:ext cx="3758752" cy="4852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0A359-FE64-8F4B-817F-8B85966FB1DF}"/>
              </a:ext>
            </a:extLst>
          </p:cNvPr>
          <p:cNvSpPr txBox="1"/>
          <p:nvPr/>
        </p:nvSpPr>
        <p:spPr>
          <a:xfrm>
            <a:off x="6230431" y="5802352"/>
            <a:ext cx="2743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Ahmed et al. 2019, </a:t>
            </a:r>
            <a:r>
              <a:rPr lang="en-US" sz="1100" i="1" dirty="0"/>
              <a:t>JINST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5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459A-DE75-9642-9ED3-D42908A5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of nEDM@SNS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F01F8-1E03-D044-8985-7A2D85DEF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Goal</a:t>
                </a:r>
                <a:r>
                  <a:rPr lang="en-US" dirty="0"/>
                  <a:t>: measure neutron electric dipole moment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 to an uncertainty   	 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2−3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cm</a:t>
                </a:r>
              </a:p>
              <a:p>
                <a:r>
                  <a:rPr lang="en-US" dirty="0"/>
                  <a:t>Will be operated at the Spallation Neutron Source (SNS) at Oakridge National Laboratory </a:t>
                </a:r>
              </a:p>
              <a:p>
                <a:pPr lvl="1"/>
                <a:r>
                  <a:rPr lang="en-US" dirty="0"/>
                  <a:t>Should come fully online in 2028 or 2029</a:t>
                </a:r>
              </a:p>
              <a:p>
                <a:r>
                  <a:rPr lang="en-US" dirty="0"/>
                  <a:t>Current accepted value: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nEDM@SNS represents a significant improvement in sensitivity by ~2 orders of magnitude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F01F8-1E03-D044-8985-7A2D85DEF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 r="-2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4C0095-0B0A-4040-A8ED-A32AE3D03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25" y="4672186"/>
            <a:ext cx="5270500" cy="355600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418829A-5D19-7342-8DD6-B9F225E6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554" y="4249137"/>
            <a:ext cx="787400" cy="3175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051ADAD-C5FB-0749-AD78-724E76669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631" y="4236437"/>
            <a:ext cx="952500" cy="33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73D3F2-6040-E441-BECE-26D96F7422B0}"/>
              </a:ext>
            </a:extLst>
          </p:cNvPr>
          <p:cNvSpPr txBox="1"/>
          <p:nvPr/>
        </p:nvSpPr>
        <p:spPr>
          <a:xfrm>
            <a:off x="9094573" y="4395187"/>
            <a:ext cx="249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(Pendlebury et al. 2015, </a:t>
            </a:r>
            <a:r>
              <a:rPr lang="en-US" sz="1200" i="1" dirty="0"/>
              <a:t>Phys. Rev. D</a:t>
            </a:r>
            <a:r>
              <a:rPr lang="en-US" sz="1200" dirty="0"/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BA8586-34AB-2249-AF5D-A9D34840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3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073-5555-0647-8286-E8C39D49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C2850-721A-7F4A-A7A7-C95118780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history of searches for EDMs of various particles, nuclei, and molecules</a:t>
            </a:r>
          </a:p>
          <a:p>
            <a:pPr lvl="1"/>
            <a:r>
              <a:rPr lang="en-US" dirty="0"/>
              <a:t>~60 years of history for </a:t>
            </a:r>
            <a:r>
              <a:rPr lang="en-US" dirty="0" err="1"/>
              <a:t>nEDM</a:t>
            </a:r>
            <a:r>
              <a:rPr lang="en-US" dirty="0"/>
              <a:t> measurements </a:t>
            </a:r>
          </a:p>
          <a:p>
            <a:r>
              <a:rPr lang="en-US" u="sng" dirty="0"/>
              <a:t>Goal</a:t>
            </a:r>
            <a:r>
              <a:rPr lang="en-US" dirty="0"/>
              <a:t>: explore and test Beyond Standard Model (BSM) theories </a:t>
            </a:r>
          </a:p>
          <a:p>
            <a:pPr lvl="1"/>
            <a:r>
              <a:rPr lang="en-US" dirty="0"/>
              <a:t>Proposed BSM scenarios address issues like dark matter and the baryonic asymmetry of the universe</a:t>
            </a:r>
          </a:p>
          <a:p>
            <a:pPr lvl="1"/>
            <a:r>
              <a:rPr lang="en-US" dirty="0"/>
              <a:t>These theories provide new, unobserved mechanisms of CP violation which generate EDMs</a:t>
            </a:r>
          </a:p>
          <a:p>
            <a:r>
              <a:rPr lang="en-US" dirty="0"/>
              <a:t>Thus, the observation of EDMs would indicate the existence of these CP violating mechanisms and lend support to BSM theories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3CFD4-B312-4340-8ACE-130CE5DF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7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9A29-858C-F946-87B4-4F9363B6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nEDM@SNS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8F119-EF24-674E-9BC0-6B47F70A6E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Interaction Hamiltonian for spin ½ particle with electric dipole moment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) and magnetic dipole moment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/>
                  <a:t>):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Spin precession with angular Larmor frequency:</a:t>
                </a:r>
              </a:p>
              <a:p>
                <a:r>
                  <a:rPr lang="en-US" sz="2400" dirty="0"/>
                  <a:t>Relate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to change in Larmor frequency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2400" dirty="0"/>
                  <a:t> field is reversed relative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sz="2400" dirty="0"/>
                  <a:t> field: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400" dirty="0"/>
                  <a:t>Expected statistical uncertainty: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8F119-EF24-674E-9BC0-6B47F70A6E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69B3231-D922-5A41-B58F-1E58E550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2706756"/>
            <a:ext cx="3297365" cy="841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7BDB6-0D2F-5E42-9959-7CF741769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956"/>
          <a:stretch/>
        </p:blipFill>
        <p:spPr>
          <a:xfrm>
            <a:off x="7253415" y="3497208"/>
            <a:ext cx="2682165" cy="715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8D4BE-27EF-FE48-8BD3-A34F60350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104" y="4785094"/>
            <a:ext cx="4167256" cy="589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014D41-EFF5-684E-962F-AF90301DC3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219" b="19342"/>
          <a:stretch/>
        </p:blipFill>
        <p:spPr>
          <a:xfrm>
            <a:off x="5208103" y="5449696"/>
            <a:ext cx="2199863" cy="802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546280-8647-8042-92E2-FA5EEA2A0236}"/>
                  </a:ext>
                </a:extLst>
              </p:cNvPr>
              <p:cNvSpPr txBox="1"/>
              <p:nvPr/>
            </p:nvSpPr>
            <p:spPr>
              <a:xfrm>
                <a:off x="8279295" y="5449696"/>
                <a:ext cx="3498574" cy="9569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Takeaway—we want to maximize: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, observation time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), and number of observations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546280-8647-8042-92E2-FA5EEA2A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5" y="5449696"/>
                <a:ext cx="3498574" cy="956929"/>
              </a:xfrm>
              <a:prstGeom prst="rect">
                <a:avLst/>
              </a:prstGeom>
              <a:blipFill>
                <a:blip r:embed="rId8"/>
                <a:stretch>
                  <a:fillRect l="-1083"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84891EE-2A45-4041-A668-694DAB0A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15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8096-9FC7-484E-9F34-25DDF7E8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nEDM@SNS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6C25D-E600-D544-8328-09081A201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use Ultra-Cold Neutrons (UCN)</a:t>
                </a:r>
              </a:p>
              <a:p>
                <a:pPr lvl="1"/>
                <a:r>
                  <a:rPr lang="en-US" dirty="0"/>
                  <a:t>Energies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neV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total reflection from certain solid materials</a:t>
                </a:r>
              </a:p>
              <a:p>
                <a:pPr lvl="1"/>
                <a:r>
                  <a:rPr lang="en-US" dirty="0"/>
                  <a:t>Produced by exposing liquid </a:t>
                </a:r>
                <a:r>
                  <a:rPr lang="en-US" baseline="30000" dirty="0"/>
                  <a:t>4</a:t>
                </a:r>
                <a:r>
                  <a:rPr lang="en-US" dirty="0"/>
                  <a:t>He to a beam of cold neutrons</a:t>
                </a:r>
              </a:p>
              <a:p>
                <a:pPr lvl="2"/>
                <a:r>
                  <a:rPr lang="en-US" dirty="0"/>
                  <a:t>Long storage time: allows </a:t>
                </a:r>
                <a:r>
                  <a:rPr lang="en-US" u="sng" dirty="0"/>
                  <a:t>maximization of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u="sng" dirty="0"/>
                  <a:t> and </a:t>
                </a:r>
                <a14:m>
                  <m:oMath xmlns:m="http://schemas.openxmlformats.org/officeDocument/2006/math">
                    <m:r>
                      <a:rPr lang="en-US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u="sng" dirty="0"/>
              </a:p>
              <a:p>
                <a:pPr lvl="2"/>
                <a:r>
                  <a:rPr lang="en-US" baseline="30000" dirty="0"/>
                  <a:t>4</a:t>
                </a:r>
                <a:r>
                  <a:rPr lang="en-US" dirty="0"/>
                  <a:t>He is a great electrical insulator: allows </a:t>
                </a:r>
                <a:r>
                  <a:rPr lang="en-US" u="sng" dirty="0"/>
                  <a:t>maximization of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u="sng" dirty="0"/>
              </a:p>
              <a:p>
                <a:r>
                  <a:rPr lang="en-US" dirty="0"/>
                  <a:t>“Co-magnetometer”: polarized </a:t>
                </a:r>
                <a:r>
                  <a:rPr lang="en-US" baseline="30000" dirty="0"/>
                  <a:t>3</a:t>
                </a:r>
                <a:r>
                  <a:rPr lang="en-US" dirty="0"/>
                  <a:t>He</a:t>
                </a:r>
              </a:p>
              <a:p>
                <a:pPr lvl="1"/>
                <a:r>
                  <a:rPr lang="en-US" dirty="0"/>
                  <a:t>In solution in the superfluid </a:t>
                </a:r>
                <a:r>
                  <a:rPr lang="en-US" baseline="30000" dirty="0"/>
                  <a:t>4</a:t>
                </a:r>
                <a:r>
                  <a:rPr lang="en-US" dirty="0"/>
                  <a:t>He at low concentrations </a:t>
                </a:r>
              </a:p>
              <a:p>
                <a:pPr lvl="1"/>
                <a:r>
                  <a:rPr lang="en-US" baseline="30000" dirty="0"/>
                  <a:t>3</a:t>
                </a:r>
                <a:r>
                  <a:rPr lang="en-US" dirty="0"/>
                  <a:t>He precession frequency has no E-dependence</a:t>
                </a:r>
              </a:p>
              <a:p>
                <a:pPr lvl="2"/>
                <a:r>
                  <a:rPr lang="en-US" dirty="0"/>
                  <a:t>Thus, it acts as a reference to measure magnetic field in the same volume inhabited by the UCN</a:t>
                </a:r>
              </a:p>
              <a:p>
                <a:pPr lvl="2"/>
                <a:r>
                  <a:rPr lang="en-US" u="sng" dirty="0"/>
                  <a:t>Key idea</a:t>
                </a:r>
                <a:r>
                  <a:rPr lang="en-US" dirty="0"/>
                  <a:t>: compare </a:t>
                </a:r>
                <a:r>
                  <a:rPr lang="en-US" baseline="30000" dirty="0"/>
                  <a:t>3</a:t>
                </a:r>
                <a:r>
                  <a:rPr lang="en-US" dirty="0"/>
                  <a:t>He precession frequency with UCN frequency as E field is changed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6C25D-E600-D544-8328-09081A201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B23632-E611-C547-B6CD-517D5FDE1D22}"/>
                  </a:ext>
                </a:extLst>
              </p:cNvPr>
              <p:cNvSpPr txBox="1"/>
              <p:nvPr/>
            </p:nvSpPr>
            <p:spPr>
              <a:xfrm>
                <a:off x="8878956" y="3170297"/>
                <a:ext cx="2597426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big improvement in the uncertainty compared to past experiments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B23632-E611-C547-B6CD-517D5FDE1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56" y="3170297"/>
                <a:ext cx="2597426" cy="461665"/>
              </a:xfrm>
              <a:prstGeom prst="rect">
                <a:avLst/>
              </a:prstGeom>
              <a:blipFill>
                <a:blip r:embed="rId4"/>
                <a:stretch>
                  <a:fillRect l="-488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98F71-835C-8F4E-9E31-BFE75A7E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2994-F943-8A42-B2E3-C78DCB24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nEDM@SNS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0AAB-9122-8E48-83C0-CC4008198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30000" dirty="0"/>
              <a:t>3</a:t>
            </a:r>
            <a:r>
              <a:rPr lang="en-US" dirty="0"/>
              <a:t>He absorbs UCN, causes </a:t>
            </a:r>
            <a:r>
              <a:rPr lang="en-US" baseline="30000" dirty="0"/>
              <a:t>4</a:t>
            </a:r>
            <a:r>
              <a:rPr lang="en-US" dirty="0"/>
              <a:t>He to produce measurable UV scintillation light</a:t>
            </a:r>
          </a:p>
          <a:p>
            <a:endParaRPr lang="en-US" sz="1200" dirty="0"/>
          </a:p>
          <a:p>
            <a:r>
              <a:rPr lang="en-US" dirty="0"/>
              <a:t>Absorption cross-section (and therefore scintillation rate) is highly spin-dependent  </a:t>
            </a:r>
          </a:p>
          <a:p>
            <a:pPr lvl="1"/>
            <a:r>
              <a:rPr lang="en-US" dirty="0"/>
              <a:t>Maximized when the spins are antiparallel</a:t>
            </a:r>
          </a:p>
          <a:p>
            <a:pPr lvl="1"/>
            <a:r>
              <a:rPr lang="en-US" dirty="0"/>
              <a:t>Thus, scintillation rate depends on Larmor frequencies of </a:t>
            </a:r>
            <a:r>
              <a:rPr lang="en-US" baseline="30000" dirty="0"/>
              <a:t>3</a:t>
            </a:r>
            <a:r>
              <a:rPr lang="en-US" dirty="0"/>
              <a:t>He and UCN</a:t>
            </a:r>
          </a:p>
          <a:p>
            <a:pPr lvl="1"/>
            <a:r>
              <a:rPr lang="en-US" dirty="0"/>
              <a:t>Changing the E field should result in a change to the UCN frequency, and therefore a change in the scintillation rate that is directly related to the neutron’s EDM value</a:t>
            </a:r>
          </a:p>
          <a:p>
            <a:pPr lvl="1"/>
            <a:endParaRPr lang="en-US" dirty="0"/>
          </a:p>
        </p:txBody>
      </p:sp>
      <p:pic>
        <p:nvPicPr>
          <p:cNvPr id="5" name="Picture 4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3340AD24-672C-DD44-8A1A-08794478B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801" y="2327808"/>
            <a:ext cx="3618396" cy="530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6A5105-F0DF-0E41-9BEB-507FB148F690}"/>
              </a:ext>
            </a:extLst>
          </p:cNvPr>
          <p:cNvSpPr txBox="1"/>
          <p:nvPr/>
        </p:nvSpPr>
        <p:spPr>
          <a:xfrm>
            <a:off x="2839008" y="5755816"/>
            <a:ext cx="651398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Key takeaway: We measure the UV scintillation intensity for different applied electric fields and from this, we can extract the value of the </a:t>
            </a:r>
            <a:r>
              <a:rPr lang="en-US" dirty="0" err="1"/>
              <a:t>nEDM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87E4C-74FB-5A4B-B8D4-2A0D3D80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DCCD-F631-3F4E-A3A7-EE94B8436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4"/>
            <a:ext cx="10515600" cy="1325563"/>
          </a:xfrm>
        </p:spPr>
        <p:txBody>
          <a:bodyPr/>
          <a:lstStyle/>
          <a:p>
            <a:r>
              <a:rPr lang="en-US" b="1" dirty="0"/>
              <a:t>Breakdown of Experiment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6874F9F-4A53-6440-A390-2C1331F2F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3" r="3485"/>
          <a:stretch/>
        </p:blipFill>
        <p:spPr>
          <a:xfrm>
            <a:off x="0" y="1899717"/>
            <a:ext cx="7135221" cy="365387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111B01A-E694-404F-8F9E-F8B7E2EE6B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13"/>
          <a:stretch/>
        </p:blipFill>
        <p:spPr>
          <a:xfrm>
            <a:off x="6891486" y="840308"/>
            <a:ext cx="4867593" cy="55324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936C61D-9DA8-C047-B4DC-609D04DD00A6}"/>
              </a:ext>
            </a:extLst>
          </p:cNvPr>
          <p:cNvSpPr/>
          <p:nvPr/>
        </p:nvSpPr>
        <p:spPr>
          <a:xfrm>
            <a:off x="4221207" y="2782614"/>
            <a:ext cx="882869" cy="129277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E854D-F736-BC41-B436-E5ECE83DF217}"/>
              </a:ext>
            </a:extLst>
          </p:cNvPr>
          <p:cNvSpPr txBox="1"/>
          <p:nvPr/>
        </p:nvSpPr>
        <p:spPr>
          <a:xfrm>
            <a:off x="11353800" y="1145490"/>
            <a:ext cx="646386" cy="7542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FC32CD-3706-B646-AAC6-4F4CAB5C71F1}"/>
              </a:ext>
            </a:extLst>
          </p:cNvPr>
          <p:cNvSpPr/>
          <p:nvPr/>
        </p:nvSpPr>
        <p:spPr>
          <a:xfrm>
            <a:off x="8239774" y="1434662"/>
            <a:ext cx="3519305" cy="505821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A0D8C8-CA26-1F40-8049-AA7CE73B7656}"/>
              </a:ext>
            </a:extLst>
          </p:cNvPr>
          <p:cNvCxnSpPr>
            <a:stCxn id="8" idx="7"/>
            <a:endCxn id="10" idx="1"/>
          </p:cNvCxnSpPr>
          <p:nvPr/>
        </p:nvCxnSpPr>
        <p:spPr>
          <a:xfrm flipV="1">
            <a:off x="4974783" y="2175420"/>
            <a:ext cx="3780381" cy="79651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6E1E7-EFA2-D54E-B51C-86344A7B33C8}"/>
              </a:ext>
            </a:extLst>
          </p:cNvPr>
          <p:cNvCxnSpPr>
            <a:cxnSpLocks/>
            <a:stCxn id="8" idx="5"/>
            <a:endCxn id="10" idx="3"/>
          </p:cNvCxnSpPr>
          <p:nvPr/>
        </p:nvCxnSpPr>
        <p:spPr>
          <a:xfrm>
            <a:off x="4974783" y="3886064"/>
            <a:ext cx="3780381" cy="186605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2E954F-AD30-C74B-8949-CA49665A2B7B}"/>
              </a:ext>
            </a:extLst>
          </p:cNvPr>
          <p:cNvSpPr txBox="1"/>
          <p:nvPr/>
        </p:nvSpPr>
        <p:spPr>
          <a:xfrm>
            <a:off x="9380483" y="5752117"/>
            <a:ext cx="1324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CRYO-VESSEL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67F93E-E544-E94A-9D02-791BBBC32D27}"/>
              </a:ext>
            </a:extLst>
          </p:cNvPr>
          <p:cNvCxnSpPr/>
          <p:nvPr/>
        </p:nvCxnSpPr>
        <p:spPr>
          <a:xfrm flipV="1">
            <a:off x="9948041" y="5391807"/>
            <a:ext cx="0" cy="3603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6C3955-4D05-4A43-9096-10100DF049DD}"/>
              </a:ext>
            </a:extLst>
          </p:cNvPr>
          <p:cNvSpPr txBox="1"/>
          <p:nvPr/>
        </p:nvSpPr>
        <p:spPr>
          <a:xfrm>
            <a:off x="10080352" y="6071870"/>
            <a:ext cx="211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Ahmed et al. 2019, </a:t>
            </a:r>
            <a:r>
              <a:rPr lang="en-US" sz="1400" i="1" dirty="0"/>
              <a:t>JINST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8588030-BBC6-5348-AC7B-6F2FA7A4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5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67E14-0C89-884D-B37D-8F26A5725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53"/>
            <a:ext cx="10515600" cy="1325563"/>
          </a:xfrm>
        </p:spPr>
        <p:txBody>
          <a:bodyPr/>
          <a:lstStyle/>
          <a:p>
            <a:r>
              <a:rPr lang="en-US" b="1" dirty="0"/>
              <a:t>Caltech’s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82C4C-4C28-F14A-B99C-4A2C0AD44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13" y="1343416"/>
            <a:ext cx="7265276" cy="4351338"/>
          </a:xfrm>
        </p:spPr>
        <p:txBody>
          <a:bodyPr/>
          <a:lstStyle/>
          <a:p>
            <a:r>
              <a:rPr lang="en-US" sz="2000" dirty="0"/>
              <a:t>Prof. Filippone’s group is constructing and testing the cryogenic vessel and B</a:t>
            </a:r>
            <a:r>
              <a:rPr lang="en-US" sz="2000" baseline="-25000" dirty="0"/>
              <a:t>0</a:t>
            </a:r>
            <a:r>
              <a:rPr lang="en-US" sz="2000" dirty="0"/>
              <a:t> magnet system </a:t>
            </a:r>
          </a:p>
          <a:p>
            <a:r>
              <a:rPr lang="en-US" sz="2000" dirty="0"/>
              <a:t>Cryo-vessel: will house the two measurement cells, detectors,  magnet systems, shielding…</a:t>
            </a:r>
          </a:p>
          <a:p>
            <a:pPr lvl="1"/>
            <a:r>
              <a:rPr lang="en-US" sz="1600" dirty="0"/>
              <a:t>Cools everything &lt; 7 K</a:t>
            </a:r>
          </a:p>
          <a:p>
            <a:endParaRPr lang="en-US" dirty="0"/>
          </a:p>
        </p:txBody>
      </p:sp>
      <p:pic>
        <p:nvPicPr>
          <p:cNvPr id="9" name="Picture 8" descr="A picture containing text, kitchenware, pot, kitchen appliance&#10;&#10;Description automatically generated">
            <a:extLst>
              <a:ext uri="{FF2B5EF4-FFF2-40B4-BE49-F238E27FC236}">
                <a16:creationId xmlns:a16="http://schemas.microsoft.com/office/drawing/2014/main" id="{71B10F89-E072-514E-880F-84522CB30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" t="6342"/>
          <a:stretch/>
        </p:blipFill>
        <p:spPr>
          <a:xfrm>
            <a:off x="0" y="2975329"/>
            <a:ext cx="7672551" cy="3882671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DF55A3D8-E512-AB48-823B-F46F0E5C7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37045" y="1523782"/>
            <a:ext cx="5884046" cy="44130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C3815-7BBD-3249-A60D-0930ACDE096D}"/>
              </a:ext>
            </a:extLst>
          </p:cNvPr>
          <p:cNvSpPr txBox="1"/>
          <p:nvPr/>
        </p:nvSpPr>
        <p:spPr>
          <a:xfrm>
            <a:off x="4281651" y="6518433"/>
            <a:ext cx="211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Ahmed et al. 2019, </a:t>
            </a:r>
            <a:r>
              <a:rPr lang="en-US" sz="1400" i="1" dirty="0"/>
              <a:t>JINST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6ECA3F-D290-C244-AC67-33F82817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5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B948EF7A-5EE3-F94D-A4BB-6CFAE284F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48"/>
          <a:stretch/>
        </p:blipFill>
        <p:spPr>
          <a:xfrm>
            <a:off x="7818033" y="233388"/>
            <a:ext cx="4252139" cy="6624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14323-35C0-774E-9780-499BEDAC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My specific project: B</a:t>
            </a:r>
            <a:r>
              <a:rPr lang="en-US" b="1" baseline="-25000" dirty="0"/>
              <a:t>0</a:t>
            </a:r>
            <a:r>
              <a:rPr lang="en-US" b="1" dirty="0"/>
              <a:t> magnet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25062-DA7F-F445-87A0-561C8ED9B4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303" y="1325563"/>
                <a:ext cx="4695497" cy="5532437"/>
              </a:xfrm>
            </p:spPr>
            <p:txBody>
              <a:bodyPr>
                <a:normAutofit/>
              </a:bodyPr>
              <a:lstStyle/>
              <a:p>
                <a:r>
                  <a:rPr lang="en-US" sz="2400" u="sng" dirty="0"/>
                  <a:t>Magnet’s Purpose</a:t>
                </a:r>
                <a:r>
                  <a:rPr lang="en-US" sz="2400" dirty="0"/>
                  <a:t>: generate a uniform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T DC holding field inside the vessel for spin precession</a:t>
                </a:r>
              </a:p>
              <a:p>
                <a:pPr lvl="1"/>
                <a:r>
                  <a:rPr lang="en-US" sz="2000" dirty="0"/>
                  <a:t>Aligned horizontally in x direction</a:t>
                </a:r>
              </a:p>
              <a:p>
                <a:r>
                  <a:rPr lang="en-US" sz="2400" u="sng" dirty="0"/>
                  <a:t>Goal</a:t>
                </a:r>
                <a:r>
                  <a:rPr lang="en-US" sz="2400" dirty="0"/>
                  <a:t>: uniform field gradients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       </a:t>
                </a:r>
                <a:r>
                  <a:rPr lang="en-US" dirty="0"/>
                  <a:t>&lt; ~5ppm/cm</a:t>
                </a:r>
              </a:p>
              <a:p>
                <a:r>
                  <a:rPr lang="en-US" sz="2400" dirty="0"/>
                  <a:t>How do we achieve this? </a:t>
                </a:r>
              </a:p>
              <a:p>
                <a:pPr lvl="1"/>
                <a:r>
                  <a:rPr lang="en-US" sz="2000" dirty="0"/>
                  <a:t>Electromagnetic shielding layers</a:t>
                </a:r>
              </a:p>
              <a:p>
                <a:pPr lvl="1"/>
                <a:r>
                  <a:rPr lang="en-US" sz="2000" dirty="0"/>
                  <a:t>Mechanically impose desirable boundary conditions</a:t>
                </a:r>
              </a:p>
              <a:p>
                <a:pPr lvl="1"/>
                <a:r>
                  <a:rPr lang="en-US" sz="2000" dirty="0"/>
                  <a:t>External Helmholtz coils to cancel geomagnetic field (on the order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25062-DA7F-F445-87A0-561C8ED9B4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303" y="1325563"/>
                <a:ext cx="4695497" cy="5532437"/>
              </a:xfrm>
              <a:blipFill>
                <a:blip r:embed="rId4"/>
                <a:stretch>
                  <a:fillRect l="-1887" t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container, bin&#10;&#10;Description automatically generated">
            <a:extLst>
              <a:ext uri="{FF2B5EF4-FFF2-40B4-BE49-F238E27FC236}">
                <a16:creationId xmlns:a16="http://schemas.microsoft.com/office/drawing/2014/main" id="{AE1841FD-7D2C-0D4D-BEE5-0DB645198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03" y="4147715"/>
            <a:ext cx="1860920" cy="2402507"/>
          </a:xfrm>
          <a:prstGeom prst="rect">
            <a:avLst/>
          </a:prstGeom>
        </p:spPr>
      </p:pic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3E81163-3D59-124D-9BB6-04732A85F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432" y="1267250"/>
            <a:ext cx="2773967" cy="2581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72E1E-6056-3F49-9EB9-3A3C4FF5EAEB}"/>
              </a:ext>
            </a:extLst>
          </p:cNvPr>
          <p:cNvSpPr txBox="1"/>
          <p:nvPr/>
        </p:nvSpPr>
        <p:spPr>
          <a:xfrm>
            <a:off x="5883629" y="928696"/>
            <a:ext cx="2173014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Cross-cut of cryo-vessel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69669-608C-2A43-A15E-506DEBF651C2}"/>
              </a:ext>
            </a:extLst>
          </p:cNvPr>
          <p:cNvSpPr txBox="1"/>
          <p:nvPr/>
        </p:nvSpPr>
        <p:spPr>
          <a:xfrm>
            <a:off x="4705422" y="3726146"/>
            <a:ext cx="2356414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  <a:r>
              <a:rPr lang="en-US" sz="1600" baseline="-25000" dirty="0"/>
              <a:t>0</a:t>
            </a:r>
            <a:r>
              <a:rPr lang="en-US" sz="1600" dirty="0"/>
              <a:t> magnet coil schematic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13E49-5B6C-A64B-BE95-4EE0269AF7D0}"/>
              </a:ext>
            </a:extLst>
          </p:cNvPr>
          <p:cNvSpPr txBox="1"/>
          <p:nvPr/>
        </p:nvSpPr>
        <p:spPr>
          <a:xfrm>
            <a:off x="4852979" y="1915705"/>
            <a:ext cx="10306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B</a:t>
            </a:r>
            <a:r>
              <a:rPr lang="en-US" sz="800" baseline="-25000" dirty="0"/>
              <a:t>0</a:t>
            </a:r>
            <a:r>
              <a:rPr lang="en-US" sz="800" dirty="0"/>
              <a:t> MAGNET AND SHIELDING LAYERS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58DCF7-BA36-6E4E-AF41-930B11E98500}"/>
              </a:ext>
            </a:extLst>
          </p:cNvPr>
          <p:cNvSpPr txBox="1"/>
          <p:nvPr/>
        </p:nvSpPr>
        <p:spPr>
          <a:xfrm>
            <a:off x="6830875" y="6525852"/>
            <a:ext cx="211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Ahmed et al. 2019, </a:t>
            </a:r>
            <a:r>
              <a:rPr lang="en-US" sz="1400" i="1" dirty="0"/>
              <a:t>JINST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6CB04A6-0201-6545-A624-624248CF0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BCA-193B-DA45-84D1-BC8EB5CBE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1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12111</TotalTime>
  <Words>1888</Words>
  <Application>Microsoft Macintosh PowerPoint</Application>
  <PresentationFormat>Widescreen</PresentationFormat>
  <Paragraphs>356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High-precision measurement of the neutron EDM</vt:lpstr>
      <vt:lpstr>Overview of nEDM@SNS</vt:lpstr>
      <vt:lpstr>Motivation</vt:lpstr>
      <vt:lpstr>nEDM@SNS Methods</vt:lpstr>
      <vt:lpstr>nEDM@SNS Methods</vt:lpstr>
      <vt:lpstr>nEDM@SNS Methods</vt:lpstr>
      <vt:lpstr>Breakdown of Experiment</vt:lpstr>
      <vt:lpstr>Caltech’s Role</vt:lpstr>
      <vt:lpstr>My specific project: B0 magnet</vt:lpstr>
      <vt:lpstr>Timeline</vt:lpstr>
      <vt:lpstr>Timeline</vt:lpstr>
      <vt:lpstr>Timeline</vt:lpstr>
      <vt:lpstr>Timeline</vt:lpstr>
      <vt:lpstr>Timeline</vt:lpstr>
      <vt:lpstr>Timeline</vt:lpstr>
      <vt:lpstr>Timeline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High-precision measurement of the neutron EDM</dc:title>
  <dc:creator>Klipfel, Alexandra P. (Alex)</dc:creator>
  <cp:lastModifiedBy>Klipfel, Alexandra P. (Alex)</cp:lastModifiedBy>
  <cp:revision>52</cp:revision>
  <dcterms:created xsi:type="dcterms:W3CDTF">2021-11-30T00:50:19Z</dcterms:created>
  <dcterms:modified xsi:type="dcterms:W3CDTF">2021-12-24T23:48:22Z</dcterms:modified>
</cp:coreProperties>
</file>